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6" r:id="rId2"/>
    <p:sldMasterId id="2147483686" r:id="rId3"/>
  </p:sldMasterIdLst>
  <p:notesMasterIdLst>
    <p:notesMasterId r:id="rId17"/>
  </p:notesMasterIdLst>
  <p:handoutMasterIdLst>
    <p:handoutMasterId r:id="rId18"/>
  </p:handoutMasterIdLst>
  <p:sldIdLst>
    <p:sldId id="453" r:id="rId4"/>
    <p:sldId id="461" r:id="rId5"/>
    <p:sldId id="463" r:id="rId6"/>
    <p:sldId id="451" r:id="rId7"/>
    <p:sldId id="454" r:id="rId8"/>
    <p:sldId id="465" r:id="rId9"/>
    <p:sldId id="455" r:id="rId10"/>
    <p:sldId id="456" r:id="rId11"/>
    <p:sldId id="458" r:id="rId12"/>
    <p:sldId id="462" r:id="rId13"/>
    <p:sldId id="459" r:id="rId14"/>
    <p:sldId id="460" r:id="rId15"/>
    <p:sldId id="424"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i Beth Wojtaszek" initials="MBW" lastIdx="8" clrIdx="0">
    <p:extLst/>
  </p:cmAuthor>
  <p:cmAuthor id="2" name="Wendy Melis" initials="W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autoAdjust="0"/>
    <p:restoredTop sz="87335" autoAdjust="0"/>
  </p:normalViewPr>
  <p:slideViewPr>
    <p:cSldViewPr snapToGrid="0" snapToObjects="1">
      <p:cViewPr varScale="1">
        <p:scale>
          <a:sx n="98" d="100"/>
          <a:sy n="98" d="100"/>
        </p:scale>
        <p:origin x="151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AC0F638-A7CD-42BD-AC8F-53903D0A66B9}" type="datetimeFigureOut">
              <a:rPr lang="en-US" smtClean="0"/>
              <a:t>12/1/2017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B1D157C-BB46-4A51-82D1-D280E1FCE2B7}" type="slidenum">
              <a:rPr lang="en-US" smtClean="0"/>
              <a:t>‹#›</a:t>
            </a:fld>
            <a:endParaRPr lang="en-US"/>
          </a:p>
        </p:txBody>
      </p:sp>
    </p:spTree>
    <p:extLst>
      <p:ext uri="{BB962C8B-B14F-4D97-AF65-F5344CB8AC3E}">
        <p14:creationId xmlns:p14="http://schemas.microsoft.com/office/powerpoint/2010/main" val="3103304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E605D0-93F0-4206-9DD7-B84C02604C46}" type="datetimeFigureOut">
              <a:rPr lang="en-US" smtClean="0"/>
              <a:t>12/1/2017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0BFAB4-B5AB-4F35-9556-2CB30C1E796F}" type="slidenum">
              <a:rPr lang="en-US" smtClean="0"/>
              <a:t>‹#›</a:t>
            </a:fld>
            <a:endParaRPr lang="en-US"/>
          </a:p>
        </p:txBody>
      </p:sp>
    </p:spTree>
    <p:extLst>
      <p:ext uri="{BB962C8B-B14F-4D97-AF65-F5344CB8AC3E}">
        <p14:creationId xmlns:p14="http://schemas.microsoft.com/office/powerpoint/2010/main" val="312205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important developments today: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WM wants SWANA to send a letter to all 50 state </a:t>
            </a:r>
            <a:r>
              <a:rPr lang="en-US" sz="1200" kern="1200" dirty="0" err="1" smtClean="0">
                <a:solidFill>
                  <a:schemeClr val="tx1"/>
                </a:solidFill>
                <a:effectLst/>
                <a:latin typeface="+mn-lt"/>
                <a:ea typeface="+mn-ea"/>
                <a:cs typeface="+mn-cs"/>
              </a:rPr>
              <a:t>env</a:t>
            </a:r>
            <a:r>
              <a:rPr lang="en-US" sz="1200" kern="1200" dirty="0" smtClean="0">
                <a:solidFill>
                  <a:schemeClr val="tx1"/>
                </a:solidFill>
                <a:effectLst/>
                <a:latin typeface="+mn-lt"/>
                <a:ea typeface="+mn-ea"/>
                <a:cs typeface="+mn-cs"/>
              </a:rPr>
              <a:t> agencies re the China waste import ban and suggest that they plan for disruption to municipal recycling programs.  WM is preparing a draft for my review.  I think this topic needs to be discussed at the SMM TD meeting next week.  I don’t think we will send until after WASTECON.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Waste Connections (!) woke up and realized that they have a problem with exports to China, and contacted me.  WC has exports from BC and will send me the numbers by Friday.  We can use this to try and get our BC chapter, as well as Ottawa’s version of USTR, engaged on this issue.  This will likely be a membership recruitment opportunity in BC as well.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OCC prices dropped today by 15-20%, due to the market’s recognition that China is banning imports.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Madison Wisconsin has decided to stop accepting rigid plastics at drop off centers due to China import ban.  First Midwest impact from the ban.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0BFAB4-B5AB-4F35-9556-2CB30C1E796F}" type="slidenum">
              <a:rPr lang="en-US" smtClean="0"/>
              <a:t>4</a:t>
            </a:fld>
            <a:endParaRPr lang="en-US"/>
          </a:p>
        </p:txBody>
      </p:sp>
    </p:spTree>
    <p:extLst>
      <p:ext uri="{BB962C8B-B14F-4D97-AF65-F5344CB8AC3E}">
        <p14:creationId xmlns:p14="http://schemas.microsoft.com/office/powerpoint/2010/main" val="34179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important developments today: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WM wants SWANA to send a letter to all 50 state </a:t>
            </a:r>
            <a:r>
              <a:rPr lang="en-US" sz="1200" kern="1200" dirty="0" err="1" smtClean="0">
                <a:solidFill>
                  <a:schemeClr val="tx1"/>
                </a:solidFill>
                <a:effectLst/>
                <a:latin typeface="+mn-lt"/>
                <a:ea typeface="+mn-ea"/>
                <a:cs typeface="+mn-cs"/>
              </a:rPr>
              <a:t>env</a:t>
            </a:r>
            <a:r>
              <a:rPr lang="en-US" sz="1200" kern="1200" dirty="0" smtClean="0">
                <a:solidFill>
                  <a:schemeClr val="tx1"/>
                </a:solidFill>
                <a:effectLst/>
                <a:latin typeface="+mn-lt"/>
                <a:ea typeface="+mn-ea"/>
                <a:cs typeface="+mn-cs"/>
              </a:rPr>
              <a:t> agencies re the China waste import ban and suggest that they plan for disruption to municipal recycling programs.  WM is preparing a draft for my review.  I think this topic needs to be discussed at the SMM TD meeting next week.  I don’t think we will send until after WASTECON.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Waste Connections (!) woke up and realized that they have a problem with exports to China, and contacted me.  WC has exports from BC and will send me the numbers by Friday.  We can use this to try and get our BC chapter, as well as Ottawa’s version of USTR, engaged on this issue.  This will likely be a membership recruitment opportunity in BC as well.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OCC prices dropped today by 15-20%, due to the market’s recognition that China is banning imports.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Madison Wisconsin has decided to stop accepting rigid plastics at drop off centers due to China import ban.  First Midwest impact from the ban.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0BFAB4-B5AB-4F35-9556-2CB30C1E796F}" type="slidenum">
              <a:rPr lang="en-US" smtClean="0"/>
              <a:t>5</a:t>
            </a:fld>
            <a:endParaRPr lang="en-US"/>
          </a:p>
        </p:txBody>
      </p:sp>
    </p:spTree>
    <p:extLst>
      <p:ext uri="{BB962C8B-B14F-4D97-AF65-F5344CB8AC3E}">
        <p14:creationId xmlns:p14="http://schemas.microsoft.com/office/powerpoint/2010/main" val="260238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important developments today: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WM wants SWANA to send a letter to all 50 state </a:t>
            </a:r>
            <a:r>
              <a:rPr lang="en-US" sz="1200" kern="1200" dirty="0" err="1" smtClean="0">
                <a:solidFill>
                  <a:schemeClr val="tx1"/>
                </a:solidFill>
                <a:effectLst/>
                <a:latin typeface="+mn-lt"/>
                <a:ea typeface="+mn-ea"/>
                <a:cs typeface="+mn-cs"/>
              </a:rPr>
              <a:t>env</a:t>
            </a:r>
            <a:r>
              <a:rPr lang="en-US" sz="1200" kern="1200" dirty="0" smtClean="0">
                <a:solidFill>
                  <a:schemeClr val="tx1"/>
                </a:solidFill>
                <a:effectLst/>
                <a:latin typeface="+mn-lt"/>
                <a:ea typeface="+mn-ea"/>
                <a:cs typeface="+mn-cs"/>
              </a:rPr>
              <a:t> agencies re the China waste import ban and suggest that they plan for disruption to municipal recycling programs.  WM is preparing a draft for my review.  I think this topic needs to be discussed at the SMM TD meeting next week.  I don’t think we will send until after WASTECON.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Waste Connections (!) woke up and realized that they have a problem with exports to China, and contacted me.  WC has exports from BC and will send me the numbers by Friday.  We can use this to try and get our BC chapter, as well as Ottawa’s version of USTR, engaged on this issue.  This will likely be a membership recruitment opportunity in BC as well.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OCC prices dropped today by 15-20%, due to the market’s recognition that China is banning imports.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Madison Wisconsin has decided to stop accepting rigid plastics at drop off centers due to China import ban.  First Midwest impact from the ban.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0BFAB4-B5AB-4F35-9556-2CB30C1E796F}" type="slidenum">
              <a:rPr lang="en-US" smtClean="0"/>
              <a:t>6</a:t>
            </a:fld>
            <a:endParaRPr lang="en-US"/>
          </a:p>
        </p:txBody>
      </p:sp>
    </p:spTree>
    <p:extLst>
      <p:ext uri="{BB962C8B-B14F-4D97-AF65-F5344CB8AC3E}">
        <p14:creationId xmlns:p14="http://schemas.microsoft.com/office/powerpoint/2010/main" val="386949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BFAB4-B5AB-4F35-9556-2CB30C1E796F}" type="slidenum">
              <a:rPr lang="en-US" smtClean="0"/>
              <a:t>8</a:t>
            </a:fld>
            <a:endParaRPr lang="en-US"/>
          </a:p>
        </p:txBody>
      </p:sp>
    </p:spTree>
    <p:extLst>
      <p:ext uri="{BB962C8B-B14F-4D97-AF65-F5344CB8AC3E}">
        <p14:creationId xmlns:p14="http://schemas.microsoft.com/office/powerpoint/2010/main" val="287394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28687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1C08F-94C9-4248-95F8-668C6998E24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351873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1C08F-94C9-4248-95F8-668C6998E24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286504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1C08F-94C9-4248-95F8-668C6998E24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119251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1C08F-94C9-4248-95F8-668C6998E24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332155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1C08F-94C9-4248-95F8-668C6998E24D}"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15956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1C08F-94C9-4248-95F8-668C6998E24D}"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426257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1C08F-94C9-4248-95F8-668C6998E24D}"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1436666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1C08F-94C9-4248-95F8-668C6998E24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557536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1C08F-94C9-4248-95F8-668C6998E24D}"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327658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1C08F-94C9-4248-95F8-668C6998E24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182991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29880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1C08F-94C9-4248-95F8-668C6998E24D}"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ED212-086C-476A-B079-19B3F1F745F5}" type="slidenum">
              <a:rPr lang="en-US" smtClean="0"/>
              <a:t>‹#›</a:t>
            </a:fld>
            <a:endParaRPr lang="en-US"/>
          </a:p>
        </p:txBody>
      </p:sp>
    </p:spTree>
    <p:extLst>
      <p:ext uri="{BB962C8B-B14F-4D97-AF65-F5344CB8AC3E}">
        <p14:creationId xmlns:p14="http://schemas.microsoft.com/office/powerpoint/2010/main" val="1348617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419067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250096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3159936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1005975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3338329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2018346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1472364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280704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35DB0B2A-F503-4E1F-83F3-8FD9E50DB168}" type="datetimeFigureOut">
              <a:rPr lang="en-US" smtClean="0"/>
              <a:t>12/1/2017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79B667F1-0A9F-4A99-8B51-C386C0408E5F}" type="slidenum">
              <a:rPr lang="en-US" smtClean="0"/>
              <a:t>‹#›</a:t>
            </a:fld>
            <a:endParaRPr lang="en-US"/>
          </a:p>
        </p:txBody>
      </p:sp>
    </p:spTree>
    <p:extLst>
      <p:ext uri="{BB962C8B-B14F-4D97-AF65-F5344CB8AC3E}">
        <p14:creationId xmlns:p14="http://schemas.microsoft.com/office/powerpoint/2010/main" val="234819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27704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8F1CC8B-F8B7-48AE-BADE-019C91CDCB76}" type="datetimeFigureOut">
              <a:rPr lang="en-US" smtClean="0"/>
              <a:t>12/1/2017</a:t>
            </a:fld>
            <a:endParaRPr lang="en-US"/>
          </a:p>
        </p:txBody>
      </p:sp>
    </p:spTree>
    <p:extLst>
      <p:ext uri="{BB962C8B-B14F-4D97-AF65-F5344CB8AC3E}">
        <p14:creationId xmlns:p14="http://schemas.microsoft.com/office/powerpoint/2010/main" val="4013928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547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8F1CC8B-F8B7-48AE-BADE-019C91CDCB76}" type="datetimeFigureOut">
              <a:rPr lang="en-US" smtClean="0"/>
              <a:t>12/1/2017</a:t>
            </a:fld>
            <a:endParaRPr lang="en-US"/>
          </a:p>
        </p:txBody>
      </p:sp>
    </p:spTree>
    <p:extLst>
      <p:ext uri="{BB962C8B-B14F-4D97-AF65-F5344CB8AC3E}">
        <p14:creationId xmlns:p14="http://schemas.microsoft.com/office/powerpoint/2010/main" val="4196877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344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9792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7319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549" y="593387"/>
            <a:ext cx="8939719" cy="1097302"/>
          </a:xfrm>
          <a:prstGeom prst="rect">
            <a:avLst/>
          </a:prstGeom>
        </p:spPr>
        <p:txBody>
          <a:bodyPr vert="horz" lIns="91440" tIns="45720" rIns="91440" bIns="45720" rtlCol="0" anchor="ctr">
            <a:normAutofit/>
          </a:bodyPr>
          <a:lstStyle/>
          <a:p>
            <a:r>
              <a:rPr lang="en-US" dirty="0" smtClean="0"/>
              <a:t>Click to edit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1"/>
            <a:ext cx="9144000" cy="34477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176963"/>
            <a:ext cx="9144000" cy="68103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11">
            <a:extLst>
              <a:ext uri="{28A0092B-C50C-407E-A947-70E740481C1C}">
                <a14:useLocalDpi xmlns:a14="http://schemas.microsoft.com/office/drawing/2010/main" val="0"/>
              </a:ext>
            </a:extLst>
          </a:blip>
          <a:srcRect t="57371"/>
          <a:stretch/>
        </p:blipFill>
        <p:spPr>
          <a:xfrm>
            <a:off x="0" y="6210559"/>
            <a:ext cx="1408316" cy="491629"/>
          </a:xfrm>
          <a:prstGeom prst="rect">
            <a:avLst/>
          </a:prstGeom>
        </p:spPr>
      </p:pic>
      <p:pic>
        <p:nvPicPr>
          <p:cNvPr id="15" name="Picture 14"/>
          <p:cNvPicPr>
            <a:picLocks noChangeAspect="1"/>
          </p:cNvPicPr>
          <p:nvPr userDrawn="1"/>
        </p:nvPicPr>
        <p:blipFill rotWithShape="1">
          <a:blip r:embed="rId12">
            <a:extLst>
              <a:ext uri="{28A0092B-C50C-407E-A947-70E740481C1C}">
                <a14:useLocalDpi xmlns:a14="http://schemas.microsoft.com/office/drawing/2010/main" val="0"/>
              </a:ext>
            </a:extLst>
          </a:blip>
          <a:srcRect l="4002" t="5094" r="6647" b="56229"/>
          <a:stretch/>
        </p:blipFill>
        <p:spPr>
          <a:xfrm>
            <a:off x="39448" y="5581257"/>
            <a:ext cx="1265477" cy="590685"/>
          </a:xfrm>
          <a:prstGeom prst="rect">
            <a:avLst/>
          </a:prstGeom>
        </p:spPr>
      </p:pic>
      <p:pic>
        <p:nvPicPr>
          <p:cNvPr id="19" name="Picture 18"/>
          <p:cNvPicPr>
            <a:picLocks noChangeAspect="1"/>
          </p:cNvPicPr>
          <p:nvPr userDrawn="1"/>
        </p:nvPicPr>
        <p:blipFill rotWithShape="1">
          <a:blip r:embed="rId11">
            <a:extLst>
              <a:ext uri="{28A0092B-C50C-407E-A947-70E740481C1C}">
                <a14:useLocalDpi xmlns:a14="http://schemas.microsoft.com/office/drawing/2010/main" val="0"/>
              </a:ext>
            </a:extLst>
          </a:blip>
          <a:srcRect r="6432" b="61035"/>
          <a:stretch/>
        </p:blipFill>
        <p:spPr>
          <a:xfrm>
            <a:off x="6124181" y="5847036"/>
            <a:ext cx="3048394" cy="1039540"/>
          </a:xfrm>
          <a:prstGeom prst="rect">
            <a:avLst/>
          </a:prstGeom>
          <a:effectLst>
            <a:outerShdw blurRad="50800" dist="38100" dir="2700000" algn="tl" rotWithShape="0">
              <a:prstClr val="black">
                <a:alpha val="40000"/>
              </a:prstClr>
            </a:outerShdw>
          </a:effectLst>
        </p:spPr>
      </p:pic>
      <p:sp>
        <p:nvSpPr>
          <p:cNvPr id="16" name="Title Placeholder 1"/>
          <p:cNvSpPr txBox="1">
            <a:spLocks/>
          </p:cNvSpPr>
          <p:nvPr userDrawn="1"/>
        </p:nvSpPr>
        <p:spPr>
          <a:xfrm>
            <a:off x="6547328" y="6378574"/>
            <a:ext cx="1759690" cy="3993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r>
              <a:rPr lang="en-US" sz="2400" dirty="0" smtClean="0">
                <a:solidFill>
                  <a:schemeClr val="tx1"/>
                </a:solidFill>
                <a:latin typeface="Impact" panose="020B0806030902050204" pitchFamily="34" charset="0"/>
              </a:rPr>
              <a:t>SWANA.org</a:t>
            </a:r>
            <a:endParaRPr lang="en-US" sz="2400" dirty="0">
              <a:solidFill>
                <a:schemeClr val="tx1"/>
              </a:solidFill>
              <a:latin typeface="Impact" panose="020B0806030902050204" pitchFamily="34" charset="0"/>
            </a:endParaRPr>
          </a:p>
        </p:txBody>
      </p:sp>
    </p:spTree>
    <p:extLst>
      <p:ext uri="{BB962C8B-B14F-4D97-AF65-F5344CB8AC3E}">
        <p14:creationId xmlns:p14="http://schemas.microsoft.com/office/powerpoint/2010/main" val="36342146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1C08F-94C9-4248-95F8-668C6998E24D}" type="datetimeFigureOut">
              <a:rPr lang="en-US" smtClean="0"/>
              <a:t>12/1/2017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D212-086C-476A-B079-19B3F1F745F5}" type="slidenum">
              <a:rPr lang="en-US" smtClean="0"/>
              <a:t>‹#›</a:t>
            </a:fld>
            <a:endParaRPr lang="en-US"/>
          </a:p>
        </p:txBody>
      </p:sp>
    </p:spTree>
    <p:extLst>
      <p:ext uri="{BB962C8B-B14F-4D97-AF65-F5344CB8AC3E}">
        <p14:creationId xmlns:p14="http://schemas.microsoft.com/office/powerpoint/2010/main" val="2598089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7530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dbiderman@swan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regon.gov/deq/mm/Pages/Recycling-Market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0740"/>
            <a:ext cx="9027268" cy="1359949"/>
          </a:xfrm>
        </p:spPr>
        <p:txBody>
          <a:bodyPr/>
          <a:lstStyle/>
          <a:p>
            <a:r>
              <a:rPr lang="en-US" dirty="0" smtClean="0"/>
              <a:t>Recycling &amp; China</a:t>
            </a:r>
            <a:endParaRPr lang="en-US" dirty="0"/>
          </a:p>
        </p:txBody>
      </p:sp>
      <p:sp>
        <p:nvSpPr>
          <p:cNvPr id="3" name="Content Placeholder 2"/>
          <p:cNvSpPr>
            <a:spLocks noGrp="1"/>
          </p:cNvSpPr>
          <p:nvPr>
            <p:ph idx="1"/>
          </p:nvPr>
        </p:nvSpPr>
        <p:spPr>
          <a:xfrm>
            <a:off x="2178049" y="-583039"/>
            <a:ext cx="7886700" cy="4351338"/>
          </a:xfrm>
        </p:spPr>
        <p:txBody>
          <a:bodyPr/>
          <a:lstStyle/>
          <a:p>
            <a:pPr marL="0" indent="0">
              <a:buNone/>
            </a:pPr>
            <a:endParaRPr lang="en-US" dirty="0"/>
          </a:p>
          <a:p>
            <a:pPr marL="0" indent="0">
              <a:buNone/>
            </a:pPr>
            <a:endParaRPr lang="en-US" dirty="0"/>
          </a:p>
        </p:txBody>
      </p:sp>
      <p:pic>
        <p:nvPicPr>
          <p:cNvPr id="1026" name="Picture 2" descr="Image result for china recycling b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7" y="2097703"/>
            <a:ext cx="2959807" cy="33411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ina recycling 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289" y="1460639"/>
            <a:ext cx="3198624" cy="21306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ecycling MRF b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338" y="3795564"/>
            <a:ext cx="3306287" cy="22052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question mar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7931" y="4111876"/>
            <a:ext cx="1572643" cy="15726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question mar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22" y="1856026"/>
            <a:ext cx="1275838" cy="133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09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350196"/>
            <a:ext cx="9124545" cy="932231"/>
          </a:xfrm>
        </p:spPr>
        <p:txBody>
          <a:bodyPr/>
          <a:lstStyle/>
          <a:p>
            <a:r>
              <a:rPr lang="en-US" dirty="0" smtClean="0"/>
              <a:t>Local Impacts</a:t>
            </a:r>
            <a:endParaRPr lang="en-US" dirty="0"/>
          </a:p>
        </p:txBody>
      </p:sp>
      <p:sp>
        <p:nvSpPr>
          <p:cNvPr id="3" name="Content Placeholder 2"/>
          <p:cNvSpPr>
            <a:spLocks noGrp="1"/>
          </p:cNvSpPr>
          <p:nvPr>
            <p:ph idx="1"/>
          </p:nvPr>
        </p:nvSpPr>
        <p:spPr>
          <a:xfrm>
            <a:off x="0" y="1282427"/>
            <a:ext cx="9144000" cy="5395220"/>
          </a:xfrm>
        </p:spPr>
        <p:txBody>
          <a:bodyPr/>
          <a:lstStyle/>
          <a:p>
            <a:r>
              <a:rPr lang="en-US" b="0" dirty="0" smtClean="0"/>
              <a:t>In a number of localities ranging from Lane County, OR to Madison</a:t>
            </a:r>
            <a:r>
              <a:rPr lang="en-US" b="0" dirty="0"/>
              <a:t>, WI </a:t>
            </a:r>
            <a:r>
              <a:rPr lang="en-US" b="0" dirty="0" smtClean="0"/>
              <a:t>to Sitka, AK, changes in recycling practices are taking place</a:t>
            </a:r>
          </a:p>
          <a:p>
            <a:pPr lvl="1"/>
            <a:r>
              <a:rPr lang="en-US" dirty="0" smtClean="0"/>
              <a:t>Mostly drop off – Plastics 3-7</a:t>
            </a:r>
          </a:p>
          <a:p>
            <a:pPr lvl="1"/>
            <a:r>
              <a:rPr lang="en-US" b="0" dirty="0" smtClean="0"/>
              <a:t>Some storage of material occurring - West Coast, N.C.</a:t>
            </a:r>
          </a:p>
          <a:p>
            <a:pPr marL="0" indent="0">
              <a:buNone/>
            </a:pPr>
            <a:endParaRPr lang="en-US" b="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57" y="3341451"/>
            <a:ext cx="2075640" cy="27675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18014" y="3687391"/>
            <a:ext cx="2767520" cy="2075640"/>
          </a:xfrm>
          <a:prstGeom prst="rect">
            <a:avLst/>
          </a:prstGeom>
        </p:spPr>
      </p:pic>
    </p:spTree>
    <p:extLst>
      <p:ext uri="{BB962C8B-B14F-4D97-AF65-F5344CB8AC3E}">
        <p14:creationId xmlns:p14="http://schemas.microsoft.com/office/powerpoint/2010/main" val="124976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538477"/>
            <a:ext cx="8817056" cy="1011543"/>
          </a:xfrm>
        </p:spPr>
        <p:txBody>
          <a:bodyPr>
            <a:normAutofit/>
          </a:bodyPr>
          <a:lstStyle/>
          <a:p>
            <a:r>
              <a:rPr lang="en-US" sz="3200" dirty="0"/>
              <a:t>What should MRF operators be doing?</a:t>
            </a:r>
            <a:br>
              <a:rPr lang="en-US" sz="3200" dirty="0"/>
            </a:br>
            <a:endParaRPr lang="en-US" sz="3200" dirty="0"/>
          </a:p>
        </p:txBody>
      </p:sp>
      <p:sp>
        <p:nvSpPr>
          <p:cNvPr id="3" name="Content Placeholder 2"/>
          <p:cNvSpPr>
            <a:spLocks noGrp="1"/>
          </p:cNvSpPr>
          <p:nvPr>
            <p:ph idx="1"/>
          </p:nvPr>
        </p:nvSpPr>
        <p:spPr>
          <a:xfrm>
            <a:off x="122663" y="268590"/>
            <a:ext cx="8274923" cy="5276175"/>
          </a:xfrm>
        </p:spPr>
        <p:txBody>
          <a:bodyPr>
            <a:normAutofit lnSpcReduction="10000"/>
          </a:bodyPr>
          <a:lstStyle/>
          <a:p>
            <a:pPr marL="0" indent="0">
              <a:buNone/>
            </a:pPr>
            <a:endParaRPr lang="en-US" dirty="0" smtClean="0"/>
          </a:p>
          <a:p>
            <a:pPr marL="0" indent="0">
              <a:buNone/>
            </a:pPr>
            <a:r>
              <a:rPr lang="en-US" dirty="0" smtClean="0"/>
              <a:t>                           </a:t>
            </a:r>
          </a:p>
          <a:p>
            <a:pPr marL="0" indent="0">
              <a:buNone/>
            </a:pPr>
            <a:r>
              <a:rPr lang="en-US" dirty="0"/>
              <a:t>	</a:t>
            </a:r>
            <a:r>
              <a:rPr lang="en-US" dirty="0" smtClean="0"/>
              <a:t>	</a:t>
            </a:r>
            <a:r>
              <a:rPr lang="en-US" dirty="0"/>
              <a:t>	</a:t>
            </a:r>
            <a:r>
              <a:rPr lang="en-US" sz="3500" dirty="0" smtClean="0"/>
              <a:t>It’s </a:t>
            </a:r>
            <a:r>
              <a:rPr lang="en-US" sz="3500" dirty="0"/>
              <a:t>About Quality</a:t>
            </a:r>
            <a:r>
              <a:rPr lang="en-US" sz="3500" dirty="0" smtClean="0"/>
              <a:t>!</a:t>
            </a:r>
          </a:p>
          <a:p>
            <a:pPr marL="0" indent="0">
              <a:buNone/>
            </a:pPr>
            <a:endParaRPr lang="en-US" dirty="0" smtClean="0"/>
          </a:p>
          <a:p>
            <a:pPr marL="0" indent="0">
              <a:buNone/>
            </a:pPr>
            <a:r>
              <a:rPr lang="en-US" dirty="0" smtClean="0"/>
              <a:t>Clean up your bales:</a:t>
            </a:r>
          </a:p>
          <a:p>
            <a:pPr marL="0" indent="0">
              <a:buNone/>
            </a:pPr>
            <a:endParaRPr lang="en-US" dirty="0" smtClean="0"/>
          </a:p>
          <a:p>
            <a:r>
              <a:rPr lang="en-US" dirty="0" smtClean="0"/>
              <a:t>Slow down the line</a:t>
            </a:r>
          </a:p>
          <a:p>
            <a:r>
              <a:rPr lang="en-US" dirty="0" smtClean="0"/>
              <a:t>Hire more workers</a:t>
            </a:r>
          </a:p>
          <a:p>
            <a:pPr lvl="1"/>
            <a:r>
              <a:rPr lang="en-US" dirty="0" smtClean="0"/>
              <a:t>Some MRFs having trouble finding workers</a:t>
            </a:r>
          </a:p>
          <a:p>
            <a:r>
              <a:rPr lang="en-US" dirty="0" smtClean="0"/>
              <a:t>Add new technology</a:t>
            </a:r>
          </a:p>
          <a:p>
            <a:pPr lvl="1"/>
            <a:r>
              <a:rPr lang="en-US" dirty="0" smtClean="0"/>
              <a:t>Optical </a:t>
            </a:r>
            <a:r>
              <a:rPr lang="en-US" dirty="0" smtClean="0"/>
              <a:t>sorters/robotics</a:t>
            </a:r>
          </a:p>
          <a:p>
            <a:pPr marL="457200" lvl="1" indent="0">
              <a:buNone/>
            </a:pPr>
            <a:endParaRPr lang="en-US" dirty="0"/>
          </a:p>
        </p:txBody>
      </p:sp>
      <p:pic>
        <p:nvPicPr>
          <p:cNvPr id="3074" name="Picture 2" descr="Image result for bales of recycl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76" y="4155887"/>
            <a:ext cx="2671072" cy="2003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RF workers pi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276" y="1977655"/>
            <a:ext cx="2682220" cy="175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14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466928"/>
            <a:ext cx="8939719" cy="1089498"/>
          </a:xfrm>
        </p:spPr>
        <p:txBody>
          <a:bodyPr/>
          <a:lstStyle/>
          <a:p>
            <a:r>
              <a:rPr lang="en-US" dirty="0" smtClean="0"/>
              <a:t>SWANA’s Advice</a:t>
            </a:r>
            <a:endParaRPr lang="en-US" dirty="0"/>
          </a:p>
        </p:txBody>
      </p:sp>
      <p:sp>
        <p:nvSpPr>
          <p:cNvPr id="3" name="Content Placeholder 2"/>
          <p:cNvSpPr>
            <a:spLocks noGrp="1"/>
          </p:cNvSpPr>
          <p:nvPr>
            <p:ph idx="1"/>
          </p:nvPr>
        </p:nvSpPr>
        <p:spPr>
          <a:xfrm>
            <a:off x="19454" y="1427356"/>
            <a:ext cx="9124546" cy="4614671"/>
          </a:xfrm>
        </p:spPr>
        <p:txBody>
          <a:bodyPr/>
          <a:lstStyle/>
          <a:p>
            <a:pPr marL="0" indent="0">
              <a:buNone/>
            </a:pPr>
            <a:r>
              <a:rPr lang="en-US" dirty="0" smtClean="0"/>
              <a:t>Everyone should take a deep breath</a:t>
            </a:r>
          </a:p>
          <a:p>
            <a:r>
              <a:rPr lang="en-US" u="sng" dirty="0" smtClean="0"/>
              <a:t>Communicate</a:t>
            </a:r>
            <a:r>
              <a:rPr lang="en-US" dirty="0" smtClean="0"/>
              <a:t> with all stakeholders/elected officials about the current disruption in the global recycling markets</a:t>
            </a:r>
          </a:p>
          <a:p>
            <a:r>
              <a:rPr lang="en-US" u="sng" dirty="0" smtClean="0"/>
              <a:t>Educate</a:t>
            </a:r>
            <a:r>
              <a:rPr lang="en-US" dirty="0" smtClean="0"/>
              <a:t> all stakeholders re need to generate high quality material</a:t>
            </a:r>
          </a:p>
          <a:p>
            <a:r>
              <a:rPr lang="en-US" dirty="0" smtClean="0"/>
              <a:t>Renew </a:t>
            </a:r>
            <a:r>
              <a:rPr lang="en-US" u="sng" dirty="0" smtClean="0"/>
              <a:t>waste reduction</a:t>
            </a:r>
            <a:r>
              <a:rPr lang="en-US" dirty="0" smtClean="0"/>
              <a:t> efforts</a:t>
            </a:r>
          </a:p>
          <a:p>
            <a:r>
              <a:rPr lang="en-US" dirty="0" smtClean="0"/>
              <a:t>Consider </a:t>
            </a:r>
            <a:r>
              <a:rPr lang="en-US" u="sng" dirty="0" smtClean="0"/>
              <a:t>alternate </a:t>
            </a:r>
            <a:r>
              <a:rPr lang="en-US" u="sng" dirty="0" smtClean="0"/>
              <a:t>markets</a:t>
            </a:r>
            <a:r>
              <a:rPr lang="en-US" b="0" dirty="0" smtClean="0"/>
              <a:t> –</a:t>
            </a:r>
            <a:r>
              <a:rPr lang="en-US" dirty="0" smtClean="0"/>
              <a:t> SE Asia</a:t>
            </a:r>
            <a:endParaRPr lang="en-US" u="sng" dirty="0" smtClean="0"/>
          </a:p>
          <a:p>
            <a:r>
              <a:rPr lang="en-US" u="sng" dirty="0" smtClean="0"/>
              <a:t>Review</a:t>
            </a:r>
            <a:r>
              <a:rPr lang="en-US" dirty="0" smtClean="0"/>
              <a:t> current &amp; future recycling goals/</a:t>
            </a:r>
            <a:r>
              <a:rPr lang="en-US" dirty="0" err="1" smtClean="0"/>
              <a:t>regs</a:t>
            </a:r>
            <a:endParaRPr lang="en-US" dirty="0"/>
          </a:p>
        </p:txBody>
      </p:sp>
    </p:spTree>
    <p:extLst>
      <p:ext uri="{BB962C8B-B14F-4D97-AF65-F5344CB8AC3E}">
        <p14:creationId xmlns:p14="http://schemas.microsoft.com/office/powerpoint/2010/main" val="394916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1558"/>
            <a:ext cx="9036996" cy="1001948"/>
          </a:xfrm>
        </p:spPr>
        <p:txBody>
          <a:bodyPr>
            <a:normAutofit/>
          </a:bodyPr>
          <a:lstStyle/>
          <a:p>
            <a:r>
              <a:rPr lang="en-US" dirty="0" smtClean="0"/>
              <a:t>Thank you!</a:t>
            </a:r>
            <a:endParaRPr lang="en-US" dirty="0"/>
          </a:p>
        </p:txBody>
      </p:sp>
      <p:sp>
        <p:nvSpPr>
          <p:cNvPr id="3" name="Content Placeholder 2"/>
          <p:cNvSpPr>
            <a:spLocks noGrp="1"/>
          </p:cNvSpPr>
          <p:nvPr>
            <p:ph idx="1"/>
          </p:nvPr>
        </p:nvSpPr>
        <p:spPr>
          <a:xfrm>
            <a:off x="165371" y="593388"/>
            <a:ext cx="8557300" cy="5159830"/>
          </a:xfrm>
        </p:spPr>
        <p:txBody>
          <a:bodyPr>
            <a:normAutofit fontScale="85000" lnSpcReduction="20000"/>
          </a:bodyPr>
          <a:lstStyle/>
          <a:p>
            <a:pPr marL="0" indent="0">
              <a:buNone/>
            </a:pPr>
            <a:endParaRPr lang="en-US" dirty="0" smtClean="0"/>
          </a:p>
          <a:p>
            <a:pPr marL="0" indent="0">
              <a:buNone/>
            </a:pPr>
            <a:endParaRPr lang="en-US" dirty="0"/>
          </a:p>
          <a:p>
            <a:pPr marL="0" indent="0">
              <a:buNone/>
            </a:pPr>
            <a:r>
              <a:rPr lang="en-US" dirty="0"/>
              <a:t>	</a:t>
            </a:r>
            <a:r>
              <a:rPr lang="en-US" dirty="0" smtClean="0"/>
              <a:t>	</a:t>
            </a:r>
          </a:p>
          <a:p>
            <a:pPr marL="0" indent="0">
              <a:buNone/>
            </a:pPr>
            <a:endParaRPr lang="en-US" sz="4800" dirty="0"/>
          </a:p>
          <a:p>
            <a:pPr marL="0" indent="0">
              <a:buNone/>
            </a:pPr>
            <a:r>
              <a:rPr lang="en-US" sz="4800" dirty="0" smtClean="0"/>
              <a:t>		   QUESTIONS???  </a:t>
            </a:r>
          </a:p>
          <a:p>
            <a:pPr marL="0" indent="0">
              <a:buNone/>
            </a:pPr>
            <a:endParaRPr lang="en-US" sz="3200" dirty="0"/>
          </a:p>
          <a:p>
            <a:pPr marL="0" indent="0">
              <a:buNone/>
            </a:pPr>
            <a:r>
              <a:rPr lang="en-US" sz="3200" dirty="0" smtClean="0"/>
              <a:t>		</a:t>
            </a:r>
            <a:endParaRPr lang="en-US" dirty="0"/>
          </a:p>
          <a:p>
            <a:pPr marL="0" indent="0">
              <a:buNone/>
            </a:pPr>
            <a:endParaRPr lang="en-US" dirty="0" smtClean="0"/>
          </a:p>
          <a:p>
            <a:pPr marL="0" indent="0" algn="r">
              <a:buNone/>
            </a:pPr>
            <a:r>
              <a:rPr lang="en-US" dirty="0" smtClean="0"/>
              <a:t>David Biderman</a:t>
            </a:r>
          </a:p>
          <a:p>
            <a:pPr marL="0" indent="0" algn="r">
              <a:buNone/>
            </a:pPr>
            <a:r>
              <a:rPr lang="en-US" dirty="0" smtClean="0">
                <a:hlinkClick r:id="rId2"/>
              </a:rPr>
              <a:t>dbiderman@swana.org</a:t>
            </a:r>
            <a:endParaRPr lang="en-US" dirty="0" smtClean="0"/>
          </a:p>
          <a:p>
            <a:pPr marL="0" indent="0" algn="r">
              <a:buNone/>
            </a:pPr>
            <a:r>
              <a:rPr lang="en-US" dirty="0" smtClean="0"/>
              <a:t>240-494-2254</a:t>
            </a:r>
          </a:p>
          <a:p>
            <a:pPr marL="0" indent="0" algn="r">
              <a:buNone/>
            </a:pPr>
            <a:r>
              <a:rPr lang="en-US" dirty="0" smtClean="0"/>
              <a:t>@biderman</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468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0" y="434899"/>
            <a:ext cx="8748488" cy="758282"/>
          </a:xfrm>
        </p:spPr>
        <p:txBody>
          <a:bodyPr>
            <a:normAutofit/>
          </a:bodyPr>
          <a:lstStyle/>
          <a:p>
            <a:r>
              <a:rPr lang="en-US" sz="3600" dirty="0" smtClean="0"/>
              <a:t>SWANA - Background</a:t>
            </a:r>
            <a:endParaRPr lang="en-US" sz="3600" dirty="0"/>
          </a:p>
        </p:txBody>
      </p:sp>
      <p:sp>
        <p:nvSpPr>
          <p:cNvPr id="3" name="Content Placeholder 2"/>
          <p:cNvSpPr>
            <a:spLocks noGrp="1"/>
          </p:cNvSpPr>
          <p:nvPr>
            <p:ph idx="1"/>
          </p:nvPr>
        </p:nvSpPr>
        <p:spPr>
          <a:xfrm>
            <a:off x="133815" y="1460810"/>
            <a:ext cx="8381535" cy="4716153"/>
          </a:xfrm>
        </p:spPr>
        <p:txBody>
          <a:bodyPr/>
          <a:lstStyle/>
          <a:p>
            <a:r>
              <a:rPr lang="en-US" dirty="0" smtClean="0"/>
              <a:t>SWANA is the largest waste association in North America with 9,500+ members</a:t>
            </a:r>
          </a:p>
          <a:p>
            <a:pPr marL="0" indent="0">
              <a:buNone/>
            </a:pPr>
            <a:endParaRPr lang="en-US" dirty="0" smtClean="0"/>
          </a:p>
          <a:p>
            <a:pPr lvl="1"/>
            <a:r>
              <a:rPr lang="en-US" dirty="0" smtClean="0"/>
              <a:t>Members/chapters in United States and Canada</a:t>
            </a:r>
          </a:p>
          <a:p>
            <a:pPr lvl="1"/>
            <a:endParaRPr lang="en-US" dirty="0" smtClean="0"/>
          </a:p>
          <a:p>
            <a:pPr lvl="1"/>
            <a:r>
              <a:rPr lang="en-US" dirty="0" smtClean="0"/>
              <a:t>Public sector and private sector</a:t>
            </a:r>
          </a:p>
          <a:p>
            <a:pPr marL="457200" lvl="1" indent="0">
              <a:buNone/>
            </a:pPr>
            <a:endParaRPr lang="en-US" dirty="0" smtClean="0"/>
          </a:p>
          <a:p>
            <a:pPr lvl="1"/>
            <a:r>
              <a:rPr lang="en-US" dirty="0" smtClean="0"/>
              <a:t>Our core purpose is to “advance the responsible management of solid waste as a resource.”</a:t>
            </a:r>
            <a:endParaRPr lang="en-US" dirty="0"/>
          </a:p>
          <a:p>
            <a:pPr lvl="1"/>
            <a:endParaRPr lang="en-US" dirty="0" smtClean="0"/>
          </a:p>
          <a:p>
            <a:pPr marL="457200" lvl="1" indent="0">
              <a:buNone/>
            </a:pPr>
            <a:endParaRPr lang="en-US" dirty="0"/>
          </a:p>
        </p:txBody>
      </p:sp>
    </p:spTree>
    <p:extLst>
      <p:ext uri="{BB962C8B-B14F-4D97-AF65-F5344CB8AC3E}">
        <p14:creationId xmlns:p14="http://schemas.microsoft.com/office/powerpoint/2010/main" val="134598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593387"/>
            <a:ext cx="8939719" cy="690664"/>
          </a:xfrm>
        </p:spPr>
        <p:txBody>
          <a:bodyPr>
            <a:normAutofit fontScale="90000"/>
          </a:bodyPr>
          <a:lstStyle/>
          <a:p>
            <a:r>
              <a:rPr lang="en-US" dirty="0" smtClean="0"/>
              <a:t>China/SWANA</a:t>
            </a:r>
            <a:endParaRPr lang="en-US" dirty="0"/>
          </a:p>
        </p:txBody>
      </p:sp>
      <p:sp>
        <p:nvSpPr>
          <p:cNvPr id="3" name="Content Placeholder 2"/>
          <p:cNvSpPr>
            <a:spLocks noGrp="1"/>
          </p:cNvSpPr>
          <p:nvPr>
            <p:ph idx="1"/>
          </p:nvPr>
        </p:nvSpPr>
        <p:spPr>
          <a:xfrm>
            <a:off x="0" y="1575880"/>
            <a:ext cx="9144000" cy="4221703"/>
          </a:xfrm>
        </p:spPr>
        <p:txBody>
          <a:bodyPr/>
          <a:lstStyle/>
          <a:p>
            <a:r>
              <a:rPr lang="en-US" dirty="0" smtClean="0"/>
              <a:t>SWANA has been at the center of this issue since July 2017 when China issued Notifications containing a vague </a:t>
            </a:r>
            <a:r>
              <a:rPr lang="en-US" dirty="0" smtClean="0"/>
              <a:t>waste import </a:t>
            </a:r>
            <a:r>
              <a:rPr lang="en-US" dirty="0" smtClean="0"/>
              <a:t>ban with the World Trade Organization (WTO) </a:t>
            </a:r>
          </a:p>
          <a:p>
            <a:pPr lvl="1"/>
            <a:r>
              <a:rPr lang="en-US" dirty="0" smtClean="0"/>
              <a:t>Complicated issue with wide variety of stakeholders</a:t>
            </a:r>
          </a:p>
          <a:p>
            <a:pPr lvl="2"/>
            <a:r>
              <a:rPr lang="en-US" dirty="0" smtClean="0"/>
              <a:t>Federal agencies</a:t>
            </a:r>
          </a:p>
          <a:p>
            <a:pPr lvl="2"/>
            <a:r>
              <a:rPr lang="en-US" dirty="0" smtClean="0"/>
              <a:t>State agencies</a:t>
            </a:r>
          </a:p>
          <a:p>
            <a:pPr lvl="2"/>
            <a:r>
              <a:rPr lang="en-US" dirty="0" smtClean="0"/>
              <a:t>Local governments</a:t>
            </a:r>
          </a:p>
          <a:p>
            <a:pPr lvl="2"/>
            <a:r>
              <a:rPr lang="en-US" dirty="0" smtClean="0"/>
              <a:t>Recyclers/national companies</a:t>
            </a:r>
          </a:p>
          <a:p>
            <a:pPr lvl="2"/>
            <a:r>
              <a:rPr lang="en-US" dirty="0" smtClean="0"/>
              <a:t>Foreign governments (Canada, EU)</a:t>
            </a:r>
          </a:p>
          <a:p>
            <a:pPr lvl="2"/>
            <a:r>
              <a:rPr lang="en-US" dirty="0" smtClean="0"/>
              <a:t>Other associations (ISRI, NWRA, AF&amp;PA)</a:t>
            </a:r>
            <a:endParaRPr lang="en-US" dirty="0"/>
          </a:p>
        </p:txBody>
      </p:sp>
    </p:spTree>
    <p:extLst>
      <p:ext uri="{BB962C8B-B14F-4D97-AF65-F5344CB8AC3E}">
        <p14:creationId xmlns:p14="http://schemas.microsoft.com/office/powerpoint/2010/main" val="153272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359923"/>
            <a:ext cx="8813259" cy="836579"/>
          </a:xfrm>
        </p:spPr>
        <p:txBody>
          <a:bodyPr>
            <a:normAutofit fontScale="90000"/>
          </a:bodyPr>
          <a:lstStyle/>
          <a:p>
            <a:r>
              <a:rPr lang="en-US" sz="4000" dirty="0" smtClean="0"/>
              <a:t>China Waste Restrictions Update</a:t>
            </a:r>
            <a:endParaRPr lang="en-US" sz="4000" dirty="0"/>
          </a:p>
        </p:txBody>
      </p:sp>
      <p:sp>
        <p:nvSpPr>
          <p:cNvPr id="3" name="Content Placeholder 2"/>
          <p:cNvSpPr>
            <a:spLocks noGrp="1"/>
          </p:cNvSpPr>
          <p:nvPr>
            <p:ph idx="1"/>
          </p:nvPr>
        </p:nvSpPr>
        <p:spPr>
          <a:xfrm>
            <a:off x="0" y="1274323"/>
            <a:ext cx="9085635" cy="4803092"/>
          </a:xfrm>
        </p:spPr>
        <p:txBody>
          <a:bodyPr>
            <a:normAutofit lnSpcReduction="10000"/>
          </a:bodyPr>
          <a:lstStyle/>
          <a:p>
            <a:r>
              <a:rPr lang="en-US" dirty="0" smtClean="0"/>
              <a:t>SWANA and other stakeholders filed initial WTO comments in late August</a:t>
            </a:r>
          </a:p>
          <a:p>
            <a:pPr lvl="1"/>
            <a:r>
              <a:rPr lang="en-US" dirty="0" smtClean="0"/>
              <a:t>Comments sought clarity re scope/timing &amp; expressed concerns re feasibility of domestic markets by 1/1/18.</a:t>
            </a:r>
          </a:p>
          <a:p>
            <a:pPr lvl="1"/>
            <a:r>
              <a:rPr lang="en-US" dirty="0" smtClean="0"/>
              <a:t>Concern over separate 0.3% contamination standard</a:t>
            </a:r>
          </a:p>
          <a:p>
            <a:pPr lvl="1"/>
            <a:r>
              <a:rPr lang="en-US" dirty="0" smtClean="0"/>
              <a:t>SWANA encouraged others to file comments to increase and broaden the number of voices raising concerns.</a:t>
            </a:r>
          </a:p>
          <a:p>
            <a:pPr marL="0" indent="0">
              <a:buNone/>
            </a:pPr>
            <a:endParaRPr lang="en-US" dirty="0" smtClean="0"/>
          </a:p>
          <a:p>
            <a:r>
              <a:rPr lang="en-US" dirty="0" smtClean="0"/>
              <a:t>Industry Stakeholders </a:t>
            </a:r>
            <a:r>
              <a:rPr lang="en-US" dirty="0" smtClean="0"/>
              <a:t>met with US Commerce Dept/USTR in September</a:t>
            </a:r>
          </a:p>
          <a:p>
            <a:pPr lvl="1"/>
            <a:r>
              <a:rPr lang="en-US" dirty="0" smtClean="0"/>
              <a:t>Commerce/USTR </a:t>
            </a:r>
            <a:r>
              <a:rPr lang="en-US" dirty="0"/>
              <a:t>raised issue in Beijing in </a:t>
            </a:r>
            <a:r>
              <a:rPr lang="en-US" dirty="0" smtClean="0"/>
              <a:t>September &amp; October at bilateral </a:t>
            </a:r>
            <a:r>
              <a:rPr lang="en-US" dirty="0"/>
              <a:t>trade </a:t>
            </a:r>
            <a:r>
              <a:rPr lang="en-US" dirty="0" smtClean="0"/>
              <a:t>meetings</a:t>
            </a:r>
          </a:p>
          <a:p>
            <a:pPr marL="457200" lvl="1" indent="0">
              <a:buNone/>
            </a:pPr>
            <a:endParaRPr lang="en-US" dirty="0"/>
          </a:p>
          <a:p>
            <a:endParaRPr lang="en-US" dirty="0" smtClean="0"/>
          </a:p>
          <a:p>
            <a:pPr marL="457200" lvl="1" indent="0">
              <a:buNone/>
            </a:pPr>
            <a:endParaRPr lang="en-US" dirty="0" smtClean="0"/>
          </a:p>
        </p:txBody>
      </p:sp>
    </p:spTree>
    <p:extLst>
      <p:ext uri="{BB962C8B-B14F-4D97-AF65-F5344CB8AC3E}">
        <p14:creationId xmlns:p14="http://schemas.microsoft.com/office/powerpoint/2010/main" val="412324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1" y="194553"/>
            <a:ext cx="8822987" cy="1032081"/>
          </a:xfrm>
        </p:spPr>
        <p:txBody>
          <a:bodyPr>
            <a:normAutofit fontScale="90000"/>
          </a:bodyPr>
          <a:lstStyle/>
          <a:p>
            <a:r>
              <a:rPr lang="en-US" sz="4000" dirty="0" smtClean="0"/>
              <a:t>China Waste Restrictions Update</a:t>
            </a:r>
            <a:endParaRPr lang="en-US" sz="4000" dirty="0"/>
          </a:p>
        </p:txBody>
      </p:sp>
      <p:sp>
        <p:nvSpPr>
          <p:cNvPr id="3" name="Content Placeholder 2"/>
          <p:cNvSpPr>
            <a:spLocks noGrp="1"/>
          </p:cNvSpPr>
          <p:nvPr>
            <p:ph idx="1"/>
          </p:nvPr>
        </p:nvSpPr>
        <p:spPr>
          <a:xfrm>
            <a:off x="0" y="1226634"/>
            <a:ext cx="9085634" cy="4950330"/>
          </a:xfrm>
        </p:spPr>
        <p:txBody>
          <a:bodyPr>
            <a:normAutofit/>
          </a:bodyPr>
          <a:lstStyle/>
          <a:p>
            <a:r>
              <a:rPr lang="en-US" dirty="0" smtClean="0"/>
              <a:t>SWANA met with EPA in early October as price and other impacts (import licenses) began to ripple through U.S</a:t>
            </a:r>
            <a:r>
              <a:rPr lang="en-US" dirty="0" smtClean="0"/>
              <a:t>.</a:t>
            </a:r>
            <a:endParaRPr lang="en-US" dirty="0" smtClean="0"/>
          </a:p>
          <a:p>
            <a:r>
              <a:rPr lang="en-US" dirty="0" smtClean="0"/>
              <a:t>We </a:t>
            </a:r>
            <a:r>
              <a:rPr lang="en-US" dirty="0" smtClean="0"/>
              <a:t>sent </a:t>
            </a:r>
            <a:r>
              <a:rPr lang="en-US" dirty="0" smtClean="0"/>
              <a:t>October </a:t>
            </a:r>
            <a:r>
              <a:rPr lang="en-US" dirty="0"/>
              <a:t>11 letter to all 50 state </a:t>
            </a:r>
            <a:r>
              <a:rPr lang="en-US" dirty="0" smtClean="0"/>
              <a:t>environ </a:t>
            </a:r>
            <a:r>
              <a:rPr lang="en-US" dirty="0"/>
              <a:t>agencies – </a:t>
            </a:r>
            <a:r>
              <a:rPr lang="en-US" dirty="0" smtClean="0"/>
              <a:t>info update &amp; focused </a:t>
            </a:r>
            <a:r>
              <a:rPr lang="en-US" dirty="0"/>
              <a:t>on potential disruption to municipal recycling programs</a:t>
            </a:r>
            <a:r>
              <a:rPr lang="en-US" dirty="0" smtClean="0"/>
              <a:t>.</a:t>
            </a:r>
          </a:p>
          <a:p>
            <a:pPr lvl="1"/>
            <a:r>
              <a:rPr lang="en-US" dirty="0" smtClean="0"/>
              <a:t>Core messages:  communicate w/ stakeholders &amp; “quality”</a:t>
            </a:r>
            <a:endParaRPr lang="en-US" dirty="0"/>
          </a:p>
          <a:p>
            <a:pPr marL="0" indent="0">
              <a:buNone/>
            </a:pPr>
            <a:endParaRPr lang="en-US" dirty="0" smtClean="0"/>
          </a:p>
          <a:p>
            <a:r>
              <a:rPr lang="en-US" dirty="0" smtClean="0"/>
              <a:t>We prepped Canadian WTO reps for Nov meeting.</a:t>
            </a:r>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52204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41" y="401444"/>
            <a:ext cx="8648127" cy="825190"/>
          </a:xfrm>
        </p:spPr>
        <p:txBody>
          <a:bodyPr>
            <a:normAutofit fontScale="90000"/>
          </a:bodyPr>
          <a:lstStyle/>
          <a:p>
            <a:r>
              <a:rPr lang="en-US" sz="4000" dirty="0" smtClean="0"/>
              <a:t>China Waste Restrictions Update</a:t>
            </a:r>
            <a:endParaRPr lang="en-US" sz="4000" dirty="0"/>
          </a:p>
        </p:txBody>
      </p:sp>
      <p:sp>
        <p:nvSpPr>
          <p:cNvPr id="3" name="Content Placeholder 2"/>
          <p:cNvSpPr>
            <a:spLocks noGrp="1"/>
          </p:cNvSpPr>
          <p:nvPr>
            <p:ph idx="1"/>
          </p:nvPr>
        </p:nvSpPr>
        <p:spPr>
          <a:xfrm>
            <a:off x="0" y="1527242"/>
            <a:ext cx="9085634" cy="4649721"/>
          </a:xfrm>
        </p:spPr>
        <p:txBody>
          <a:bodyPr>
            <a:normAutofit/>
          </a:bodyPr>
          <a:lstStyle/>
          <a:p>
            <a:r>
              <a:rPr lang="en-US" dirty="0" smtClean="0"/>
              <a:t>China issued new Notifications on November 15</a:t>
            </a:r>
          </a:p>
          <a:p>
            <a:pPr marL="0" indent="0">
              <a:buNone/>
            </a:pPr>
            <a:endParaRPr lang="en-US" dirty="0" smtClean="0"/>
          </a:p>
          <a:p>
            <a:pPr lvl="1"/>
            <a:r>
              <a:rPr lang="en-US" dirty="0" smtClean="0"/>
              <a:t>Prohibition on imports of mixed paper &amp; post-consumer plastic maintained</a:t>
            </a:r>
          </a:p>
          <a:p>
            <a:pPr lvl="1"/>
            <a:r>
              <a:rPr lang="en-US" dirty="0" smtClean="0"/>
              <a:t>Slight relaxation of contamination standard to 0.5% except for non-ferrous metals (1%)</a:t>
            </a:r>
          </a:p>
          <a:p>
            <a:pPr lvl="1"/>
            <a:r>
              <a:rPr lang="en-US" dirty="0" smtClean="0"/>
              <a:t>Implementation date – March 1, 2018</a:t>
            </a:r>
          </a:p>
          <a:p>
            <a:pPr marL="0" indent="0">
              <a:buNone/>
            </a:pPr>
            <a:r>
              <a:rPr lang="en-US" dirty="0" smtClean="0"/>
              <a:t>• Comments due on Dec 15th</a:t>
            </a:r>
            <a:endParaRPr lang="en-US" baseline="30000" dirty="0"/>
          </a:p>
          <a:p>
            <a:pPr marL="0" indent="0">
              <a:buNone/>
            </a:pPr>
            <a:r>
              <a:rPr lang="en-US" sz="2000" dirty="0"/>
              <a:t> </a:t>
            </a:r>
            <a:r>
              <a:rPr lang="en-US" sz="2000" dirty="0" smtClean="0"/>
              <a:t>      •  </a:t>
            </a:r>
            <a:r>
              <a:rPr lang="en-US" sz="2400" b="0" dirty="0" smtClean="0"/>
              <a:t>Stakeholders likely to request less stringent contamination </a:t>
            </a:r>
            <a:r>
              <a:rPr lang="en-US" sz="2400" b="0" dirty="0" smtClean="0"/>
              <a:t>	standard and a longer </a:t>
            </a:r>
            <a:r>
              <a:rPr lang="en-US" sz="2400" b="0" dirty="0" smtClean="0"/>
              <a:t>transition period</a:t>
            </a:r>
            <a:endParaRPr lang="en-US" sz="2400" dirty="0" smtClean="0"/>
          </a:p>
          <a:p>
            <a:pPr marL="0" indent="0">
              <a:buNone/>
            </a:pPr>
            <a:r>
              <a:rPr lang="en-US" dirty="0"/>
              <a:t>	</a:t>
            </a:r>
            <a:endParaRPr lang="en-US" dirty="0" smtClean="0"/>
          </a:p>
          <a:p>
            <a:pPr marL="457200" lvl="1" indent="0">
              <a:buNone/>
            </a:pPr>
            <a:endParaRPr lang="en-US" dirty="0" smtClean="0"/>
          </a:p>
        </p:txBody>
      </p:sp>
    </p:spTree>
    <p:extLst>
      <p:ext uri="{BB962C8B-B14F-4D97-AF65-F5344CB8AC3E}">
        <p14:creationId xmlns:p14="http://schemas.microsoft.com/office/powerpoint/2010/main" val="222271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350197"/>
            <a:ext cx="8939719" cy="953310"/>
          </a:xfrm>
        </p:spPr>
        <p:txBody>
          <a:bodyPr/>
          <a:lstStyle/>
          <a:p>
            <a:r>
              <a:rPr lang="en-US" dirty="0" smtClean="0"/>
              <a:t>Impact on States</a:t>
            </a:r>
            <a:endParaRPr lang="en-US" dirty="0"/>
          </a:p>
        </p:txBody>
      </p:sp>
      <p:sp>
        <p:nvSpPr>
          <p:cNvPr id="3" name="Content Placeholder 2"/>
          <p:cNvSpPr>
            <a:spLocks noGrp="1"/>
          </p:cNvSpPr>
          <p:nvPr>
            <p:ph idx="1"/>
          </p:nvPr>
        </p:nvSpPr>
        <p:spPr>
          <a:xfrm>
            <a:off x="25535" y="1533795"/>
            <a:ext cx="8807180" cy="4351338"/>
          </a:xfrm>
        </p:spPr>
        <p:txBody>
          <a:bodyPr/>
          <a:lstStyle/>
          <a:p>
            <a:r>
              <a:rPr lang="en-US" dirty="0" smtClean="0"/>
              <a:t>Many state </a:t>
            </a:r>
            <a:r>
              <a:rPr lang="en-US" dirty="0" smtClean="0"/>
              <a:t>agencies are monitoring the impact of China’s new rules on state/municipal recycling programs and goals, and taking varying approaches</a:t>
            </a:r>
            <a:r>
              <a:rPr lang="en-US" dirty="0" smtClean="0"/>
              <a:t>.</a:t>
            </a:r>
          </a:p>
          <a:p>
            <a:pPr lvl="1"/>
            <a:r>
              <a:rPr lang="en-US" dirty="0" smtClean="0"/>
              <a:t>Waste Dive 50 state survey </a:t>
            </a:r>
            <a:endParaRPr lang="en-US" dirty="0" smtClean="0"/>
          </a:p>
          <a:p>
            <a:pPr marL="0" indent="0">
              <a:buNone/>
            </a:pPr>
            <a:endParaRPr lang="en-US" dirty="0" smtClean="0"/>
          </a:p>
          <a:p>
            <a:r>
              <a:rPr lang="en-US" dirty="0" smtClean="0"/>
              <a:t>States with high recycling rates that export a lot of material to China </a:t>
            </a:r>
            <a:r>
              <a:rPr lang="en-US" dirty="0" smtClean="0"/>
              <a:t>were </a:t>
            </a:r>
            <a:r>
              <a:rPr lang="en-US" dirty="0" smtClean="0"/>
              <a:t>the first ones being directly affected.</a:t>
            </a:r>
          </a:p>
          <a:p>
            <a:pPr lvl="1"/>
            <a:r>
              <a:rPr lang="en-US" dirty="0" smtClean="0"/>
              <a:t>Oregon, Washington, Alaska</a:t>
            </a:r>
            <a:endParaRPr lang="en-US" dirty="0"/>
          </a:p>
        </p:txBody>
      </p:sp>
    </p:spTree>
    <p:extLst>
      <p:ext uri="{BB962C8B-B14F-4D97-AF65-F5344CB8AC3E}">
        <p14:creationId xmlns:p14="http://schemas.microsoft.com/office/powerpoint/2010/main" val="221145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60338"/>
            <a:ext cx="8871693" cy="1006981"/>
          </a:xfrm>
        </p:spPr>
        <p:txBody>
          <a:bodyPr/>
          <a:lstStyle/>
          <a:p>
            <a:r>
              <a:rPr lang="en-US" dirty="0" smtClean="0"/>
              <a:t>Impact on States - Oregon</a:t>
            </a:r>
            <a:endParaRPr lang="en-US" dirty="0"/>
          </a:p>
        </p:txBody>
      </p:sp>
      <p:sp>
        <p:nvSpPr>
          <p:cNvPr id="3" name="Content Placeholder 2"/>
          <p:cNvSpPr>
            <a:spLocks noGrp="1"/>
          </p:cNvSpPr>
          <p:nvPr>
            <p:ph idx="1"/>
          </p:nvPr>
        </p:nvSpPr>
        <p:spPr>
          <a:xfrm>
            <a:off x="0" y="1050587"/>
            <a:ext cx="9114816" cy="4766453"/>
          </a:xfrm>
        </p:spPr>
        <p:txBody>
          <a:bodyPr>
            <a:normAutofit fontScale="85000" lnSpcReduction="20000"/>
          </a:bodyPr>
          <a:lstStyle/>
          <a:p>
            <a:pPr marL="0" indent="0">
              <a:buNone/>
            </a:pPr>
            <a:r>
              <a:rPr lang="en-US" dirty="0" smtClean="0"/>
              <a:t>Oregon DEQ published FAQ’s re proposed ban and impact on recycling </a:t>
            </a:r>
          </a:p>
          <a:p>
            <a:pPr marL="0" indent="0">
              <a:buNone/>
            </a:pPr>
            <a:r>
              <a:rPr lang="en-US" dirty="0"/>
              <a:t>	</a:t>
            </a:r>
            <a:r>
              <a:rPr lang="en-US" dirty="0" smtClean="0"/>
              <a:t>“</a:t>
            </a:r>
            <a:r>
              <a:rPr lang="en-US" b="0" dirty="0" smtClean="0"/>
              <a:t>DEQ and its partners are preparing for different 	possibilities and developing strategies to maintain 	recycling collection and processing where possible</a:t>
            </a:r>
            <a:r>
              <a:rPr lang="en-US" b="0" dirty="0"/>
              <a:t>….” </a:t>
            </a:r>
            <a:r>
              <a:rPr lang="en-US" b="0" dirty="0" smtClean="0">
                <a:hlinkClick r:id="rId3"/>
              </a:rPr>
              <a:t>http</a:t>
            </a:r>
            <a:r>
              <a:rPr lang="en-US" b="0" dirty="0">
                <a:hlinkClick r:id="rId3"/>
              </a:rPr>
              <a:t>://</a:t>
            </a:r>
            <a:r>
              <a:rPr lang="en-US" b="0" dirty="0" smtClean="0">
                <a:hlinkClick r:id="rId3"/>
              </a:rPr>
              <a:t>www.oregon.gov/deq/mm/Pages/Recycling-Markets.aspx</a:t>
            </a:r>
            <a:endParaRPr lang="en-US" b="0" dirty="0" smtClean="0"/>
          </a:p>
          <a:p>
            <a:pPr marL="0" indent="0">
              <a:buNone/>
            </a:pPr>
            <a:r>
              <a:rPr lang="en-US" b="0" dirty="0" smtClean="0"/>
              <a:t> </a:t>
            </a:r>
          </a:p>
          <a:p>
            <a:pPr marL="0" indent="0">
              <a:buNone/>
            </a:pPr>
            <a:r>
              <a:rPr lang="en-US" dirty="0" smtClean="0"/>
              <a:t>DEQ has “concurred” with a handful of requests to landfill certain recyclables.</a:t>
            </a:r>
          </a:p>
          <a:p>
            <a:pPr marL="0" indent="0">
              <a:buNone/>
            </a:pPr>
            <a:endParaRPr lang="en-US" dirty="0" smtClean="0"/>
          </a:p>
          <a:p>
            <a:pPr marL="0" indent="0">
              <a:buNone/>
            </a:pPr>
            <a:r>
              <a:rPr lang="en-US" dirty="0" smtClean="0"/>
              <a:t>DEQ is encouraging citizens to:</a:t>
            </a:r>
          </a:p>
          <a:p>
            <a:pPr marL="0" indent="0">
              <a:buNone/>
            </a:pPr>
            <a:r>
              <a:rPr lang="en-US" dirty="0" smtClean="0"/>
              <a:t>- Continue to recycle whenever possible</a:t>
            </a:r>
          </a:p>
          <a:p>
            <a:pPr>
              <a:buFontTx/>
              <a:buChar char="-"/>
            </a:pPr>
            <a:r>
              <a:rPr lang="en-US" dirty="0" smtClean="0"/>
              <a:t>Recycle right</a:t>
            </a:r>
          </a:p>
          <a:p>
            <a:pPr>
              <a:buFontTx/>
              <a:buChar char="-"/>
            </a:pPr>
            <a:r>
              <a:rPr lang="en-US" dirty="0" smtClean="0"/>
              <a:t>Prevent waste from the start</a:t>
            </a:r>
          </a:p>
          <a:p>
            <a:pPr>
              <a:buFontTx/>
              <a:buChar char="-"/>
            </a:pPr>
            <a:endParaRPr lang="en-US" dirty="0"/>
          </a:p>
        </p:txBody>
      </p:sp>
      <p:sp>
        <p:nvSpPr>
          <p:cNvPr id="4" name="AutoShape 2" descr="Image result for oregon county map"/>
          <p:cNvSpPr>
            <a:spLocks noChangeAspect="1" noChangeArrowheads="1"/>
          </p:cNvSpPr>
          <p:nvPr/>
        </p:nvSpPr>
        <p:spPr bwMode="auto">
          <a:xfrm>
            <a:off x="7203145" y="4472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regon county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oregon county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8646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Impacts</a:t>
            </a:r>
            <a:endParaRPr lang="en-US" dirty="0"/>
          </a:p>
        </p:txBody>
      </p:sp>
      <p:sp>
        <p:nvSpPr>
          <p:cNvPr id="3" name="Content Placeholder 2"/>
          <p:cNvSpPr>
            <a:spLocks noGrp="1"/>
          </p:cNvSpPr>
          <p:nvPr>
            <p:ph idx="1"/>
          </p:nvPr>
        </p:nvSpPr>
        <p:spPr>
          <a:xfrm>
            <a:off x="87548" y="1857983"/>
            <a:ext cx="8939719" cy="4184044"/>
          </a:xfrm>
        </p:spPr>
        <p:txBody>
          <a:bodyPr/>
          <a:lstStyle/>
          <a:p>
            <a:pPr marL="0" indent="0">
              <a:buNone/>
            </a:pPr>
            <a:r>
              <a:rPr lang="en-US" dirty="0" smtClean="0"/>
              <a:t>The impact on municipal recycling programs thus far is limited, but that is likely to change if status quo of lower prices, 0.5% contamination limit, &amp; fewer import licenses continues</a:t>
            </a:r>
          </a:p>
          <a:p>
            <a:pPr marL="0" indent="0">
              <a:buNone/>
            </a:pPr>
            <a:endParaRPr lang="en-US" dirty="0" smtClean="0"/>
          </a:p>
          <a:p>
            <a:r>
              <a:rPr lang="en-US" b="0" dirty="0" smtClean="0"/>
              <a:t>Depends on whether you export – and where</a:t>
            </a:r>
          </a:p>
          <a:p>
            <a:r>
              <a:rPr lang="en-US" b="0" dirty="0" smtClean="0"/>
              <a:t>Depends on your contract (force majeure?)</a:t>
            </a:r>
          </a:p>
          <a:p>
            <a:r>
              <a:rPr lang="en-US" b="0" dirty="0" smtClean="0"/>
              <a:t>Depends on your contamination level</a:t>
            </a:r>
            <a:endParaRPr lang="en-US" b="0" dirty="0"/>
          </a:p>
        </p:txBody>
      </p:sp>
    </p:spTree>
    <p:extLst>
      <p:ext uri="{BB962C8B-B14F-4D97-AF65-F5344CB8AC3E}">
        <p14:creationId xmlns:p14="http://schemas.microsoft.com/office/powerpoint/2010/main" val="1522646062"/>
      </p:ext>
    </p:extLst>
  </p:cSld>
  <p:clrMapOvr>
    <a:masterClrMapping/>
  </p:clrMapOvr>
</p:sld>
</file>

<file path=ppt/theme/theme1.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8068</TotalTime>
  <Words>568</Words>
  <Application>Microsoft Office PowerPoint</Application>
  <PresentationFormat>On-screen Show (4:3)</PresentationFormat>
  <Paragraphs>137</Paragraphs>
  <Slides>13</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Arial Black</vt:lpstr>
      <vt:lpstr>Calibri</vt:lpstr>
      <vt:lpstr>Calibri Light</vt:lpstr>
      <vt:lpstr>Impact</vt:lpstr>
      <vt:lpstr>1_Custom Design</vt:lpstr>
      <vt:lpstr>2_Custom Design</vt:lpstr>
      <vt:lpstr>Custom Design</vt:lpstr>
      <vt:lpstr>Recycling &amp; China</vt:lpstr>
      <vt:lpstr>SWANA - Background</vt:lpstr>
      <vt:lpstr>China/SWANA</vt:lpstr>
      <vt:lpstr>China Waste Restrictions Update</vt:lpstr>
      <vt:lpstr>China Waste Restrictions Update</vt:lpstr>
      <vt:lpstr>China Waste Restrictions Update</vt:lpstr>
      <vt:lpstr>Impact on States</vt:lpstr>
      <vt:lpstr>Impact on States - Oregon</vt:lpstr>
      <vt:lpstr>Local Impacts</vt:lpstr>
      <vt:lpstr>Local Impacts</vt:lpstr>
      <vt:lpstr>What should MRF operators be doing? </vt:lpstr>
      <vt:lpstr>SWANA’s Advice</vt:lpstr>
      <vt:lpstr>Thank you!</vt:lpstr>
    </vt:vector>
  </TitlesOfParts>
  <Company>SWANA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Mary Katherine McKenzie</dc:creator>
  <cp:lastModifiedBy>David Biderman</cp:lastModifiedBy>
  <cp:revision>322</cp:revision>
  <cp:lastPrinted>2017-10-23T16:17:50Z</cp:lastPrinted>
  <dcterms:created xsi:type="dcterms:W3CDTF">2016-05-11T17:25:26Z</dcterms:created>
  <dcterms:modified xsi:type="dcterms:W3CDTF">2017-12-01T14:16:21Z</dcterms:modified>
</cp:coreProperties>
</file>